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74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5" autoAdjust="0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BD5C6-BA0D-49C9-A7E9-EB33180651DD}" type="doc">
      <dgm:prSet loTypeId="urn:microsoft.com/office/officeart/2005/8/layout/chevron1" loCatId="process" qsTypeId="urn:microsoft.com/office/officeart/2005/8/quickstyle/simple1" qsCatId="simple" csTypeId="urn:microsoft.com/office/officeart/2005/8/colors/accent2_4" csCatId="accent2" phldr="1"/>
      <dgm:spPr/>
    </dgm:pt>
    <dgm:pt modelId="{1124118D-898A-4B1A-954D-7A5A670BA0DF}">
      <dgm:prSet phldrT="[Tekst]" custT="1"/>
      <dgm:spPr/>
      <dgm:t>
        <a:bodyPr/>
        <a:lstStyle/>
        <a:p>
          <a:r>
            <a:rPr lang="hr-HR" sz="2200" b="0" dirty="0">
              <a:solidFill>
                <a:schemeClr val="tx1"/>
              </a:solidFill>
            </a:rPr>
            <a:t>CILJEVI</a:t>
          </a:r>
        </a:p>
      </dgm:t>
    </dgm:pt>
    <dgm:pt modelId="{74EF75E2-1F9C-4B31-B546-F86FA6799FE8}" type="parTrans" cxnId="{9451F93D-4404-4590-9D18-58FDC4048ED5}">
      <dgm:prSet/>
      <dgm:spPr/>
      <dgm:t>
        <a:bodyPr/>
        <a:lstStyle/>
        <a:p>
          <a:endParaRPr lang="hr-HR"/>
        </a:p>
      </dgm:t>
    </dgm:pt>
    <dgm:pt modelId="{C63CB54D-C5C6-427A-9A6B-C0EEEF776E65}" type="sibTrans" cxnId="{9451F93D-4404-4590-9D18-58FDC4048ED5}">
      <dgm:prSet/>
      <dgm:spPr/>
      <dgm:t>
        <a:bodyPr/>
        <a:lstStyle/>
        <a:p>
          <a:endParaRPr lang="hr-HR"/>
        </a:p>
      </dgm:t>
    </dgm:pt>
    <dgm:pt modelId="{EA765076-7DCC-4D2E-AB50-733C73A7B045}">
      <dgm:prSet phldrT="[Tekst]" custT="1"/>
      <dgm:spPr/>
      <dgm:t>
        <a:bodyPr/>
        <a:lstStyle/>
        <a:p>
          <a:r>
            <a:rPr lang="hr-HR" sz="1600" dirty="0">
              <a:solidFill>
                <a:schemeClr val="tx1"/>
              </a:solidFill>
            </a:rPr>
            <a:t>poboljšati gospodarskih odnosa</a:t>
          </a:r>
        </a:p>
      </dgm:t>
    </dgm:pt>
    <dgm:pt modelId="{CB45F4B2-8B2C-479F-ACF4-A1DDD14FC652}" type="parTrans" cxnId="{32866CCF-0299-4C04-B7AF-D33AB22E6112}">
      <dgm:prSet/>
      <dgm:spPr/>
      <dgm:t>
        <a:bodyPr/>
        <a:lstStyle/>
        <a:p>
          <a:endParaRPr lang="hr-HR"/>
        </a:p>
      </dgm:t>
    </dgm:pt>
    <dgm:pt modelId="{8E173511-30C5-436F-A59F-766E6BBC5DA2}" type="sibTrans" cxnId="{32866CCF-0299-4C04-B7AF-D33AB22E6112}">
      <dgm:prSet/>
      <dgm:spPr/>
      <dgm:t>
        <a:bodyPr/>
        <a:lstStyle/>
        <a:p>
          <a:endParaRPr lang="hr-HR"/>
        </a:p>
      </dgm:t>
    </dgm:pt>
    <dgm:pt modelId="{7C307614-3CA4-455E-9091-CB0E793FF389}">
      <dgm:prSet phldrT="[Tekst]" custT="1"/>
      <dgm:spPr/>
      <dgm:t>
        <a:bodyPr/>
        <a:lstStyle/>
        <a:p>
          <a:r>
            <a:rPr lang="hr-HR" sz="1600" dirty="0">
              <a:solidFill>
                <a:schemeClr val="tx1"/>
              </a:solidFill>
            </a:rPr>
            <a:t>uskladiti razvoj teške industrije</a:t>
          </a:r>
        </a:p>
      </dgm:t>
    </dgm:pt>
    <dgm:pt modelId="{01BE2B48-D851-4CAD-AC77-93FD81DF0759}" type="parTrans" cxnId="{1F2CB772-D3DB-4744-A5EE-82079BC01C23}">
      <dgm:prSet/>
      <dgm:spPr/>
      <dgm:t>
        <a:bodyPr/>
        <a:lstStyle/>
        <a:p>
          <a:endParaRPr lang="hr-HR"/>
        </a:p>
      </dgm:t>
    </dgm:pt>
    <dgm:pt modelId="{3E122D53-276D-4567-B1BF-4540FC0D6FEC}" type="sibTrans" cxnId="{1F2CB772-D3DB-4744-A5EE-82079BC01C23}">
      <dgm:prSet/>
      <dgm:spPr/>
      <dgm:t>
        <a:bodyPr/>
        <a:lstStyle/>
        <a:p>
          <a:endParaRPr lang="hr-HR"/>
        </a:p>
      </dgm:t>
    </dgm:pt>
    <dgm:pt modelId="{E4A1CB62-5791-4570-90DA-1D108577A82A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Slobodno kretanje kapitala, usluga i stanovništva</a:t>
          </a:r>
        </a:p>
      </dgm:t>
    </dgm:pt>
    <dgm:pt modelId="{A5F8A912-D690-44BE-93D6-D26DCAB635AE}" type="parTrans" cxnId="{03DD3AAC-EE9D-452A-83F5-59B3C1A5372B}">
      <dgm:prSet/>
      <dgm:spPr/>
      <dgm:t>
        <a:bodyPr/>
        <a:lstStyle/>
        <a:p>
          <a:endParaRPr lang="hr-HR"/>
        </a:p>
      </dgm:t>
    </dgm:pt>
    <dgm:pt modelId="{8CA31E9D-8986-4271-8ED5-4317E67085A4}" type="sibTrans" cxnId="{03DD3AAC-EE9D-452A-83F5-59B3C1A5372B}">
      <dgm:prSet/>
      <dgm:spPr/>
      <dgm:t>
        <a:bodyPr/>
        <a:lstStyle/>
        <a:p>
          <a:endParaRPr lang="hr-HR"/>
        </a:p>
      </dgm:t>
    </dgm:pt>
    <dgm:pt modelId="{E9593121-B61C-4CAC-9A05-F7D2B385B644}" type="pres">
      <dgm:prSet presAssocID="{892BD5C6-BA0D-49C9-A7E9-EB33180651DD}" presName="Name0" presStyleCnt="0">
        <dgm:presLayoutVars>
          <dgm:dir/>
          <dgm:animLvl val="lvl"/>
          <dgm:resizeHandles val="exact"/>
        </dgm:presLayoutVars>
      </dgm:prSet>
      <dgm:spPr/>
    </dgm:pt>
    <dgm:pt modelId="{3806D412-9825-4E70-969D-11FFC2376ECC}" type="pres">
      <dgm:prSet presAssocID="{1124118D-898A-4B1A-954D-7A5A670BA0D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DA9E7F4-B888-4963-A061-FB36B7811F51}" type="pres">
      <dgm:prSet presAssocID="{C63CB54D-C5C6-427A-9A6B-C0EEEF776E65}" presName="parTxOnlySpace" presStyleCnt="0"/>
      <dgm:spPr/>
    </dgm:pt>
    <dgm:pt modelId="{BAA58EA1-8396-4C1C-88AD-952624C471E3}" type="pres">
      <dgm:prSet presAssocID="{EA765076-7DCC-4D2E-AB50-733C73A7B04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0836F2B-28F6-46F9-9EB5-CC3F7FCBC09B}" type="pres">
      <dgm:prSet presAssocID="{8E173511-30C5-436F-A59F-766E6BBC5DA2}" presName="parTxOnlySpace" presStyleCnt="0"/>
      <dgm:spPr/>
    </dgm:pt>
    <dgm:pt modelId="{B77F6493-225C-45DA-82DF-F0F5CD87B948}" type="pres">
      <dgm:prSet presAssocID="{7C307614-3CA4-455E-9091-CB0E793FF38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E7628AD-332E-4D5C-9042-782FA1BE1AB7}" type="pres">
      <dgm:prSet presAssocID="{3E122D53-276D-4567-B1BF-4540FC0D6FEC}" presName="parTxOnlySpace" presStyleCnt="0"/>
      <dgm:spPr/>
    </dgm:pt>
    <dgm:pt modelId="{E378B7D5-08ED-4EA2-B4AB-FFEAD102CA22}" type="pres">
      <dgm:prSet presAssocID="{E4A1CB62-5791-4570-90DA-1D108577A82A}" presName="parTxOnly" presStyleLbl="node1" presStyleIdx="3" presStyleCnt="4" custScaleX="110361">
        <dgm:presLayoutVars>
          <dgm:chMax val="0"/>
          <dgm:chPref val="0"/>
          <dgm:bulletEnabled val="1"/>
        </dgm:presLayoutVars>
      </dgm:prSet>
      <dgm:spPr/>
    </dgm:pt>
  </dgm:ptLst>
  <dgm:cxnLst>
    <dgm:cxn modelId="{5A8C5205-5A55-414D-AC5B-99A308F39E49}" type="presOf" srcId="{E4A1CB62-5791-4570-90DA-1D108577A82A}" destId="{E378B7D5-08ED-4EA2-B4AB-FFEAD102CA22}" srcOrd="0" destOrd="0" presId="urn:microsoft.com/office/officeart/2005/8/layout/chevron1"/>
    <dgm:cxn modelId="{9451F93D-4404-4590-9D18-58FDC4048ED5}" srcId="{892BD5C6-BA0D-49C9-A7E9-EB33180651DD}" destId="{1124118D-898A-4B1A-954D-7A5A670BA0DF}" srcOrd="0" destOrd="0" parTransId="{74EF75E2-1F9C-4B31-B546-F86FA6799FE8}" sibTransId="{C63CB54D-C5C6-427A-9A6B-C0EEEF776E65}"/>
    <dgm:cxn modelId="{1F2CB772-D3DB-4744-A5EE-82079BC01C23}" srcId="{892BD5C6-BA0D-49C9-A7E9-EB33180651DD}" destId="{7C307614-3CA4-455E-9091-CB0E793FF389}" srcOrd="2" destOrd="0" parTransId="{01BE2B48-D851-4CAD-AC77-93FD81DF0759}" sibTransId="{3E122D53-276D-4567-B1BF-4540FC0D6FEC}"/>
    <dgm:cxn modelId="{1A79F279-04F1-4B59-B897-D81B7B0FE6C2}" type="presOf" srcId="{7C307614-3CA4-455E-9091-CB0E793FF389}" destId="{B77F6493-225C-45DA-82DF-F0F5CD87B948}" srcOrd="0" destOrd="0" presId="urn:microsoft.com/office/officeart/2005/8/layout/chevron1"/>
    <dgm:cxn modelId="{03DD3AAC-EE9D-452A-83F5-59B3C1A5372B}" srcId="{892BD5C6-BA0D-49C9-A7E9-EB33180651DD}" destId="{E4A1CB62-5791-4570-90DA-1D108577A82A}" srcOrd="3" destOrd="0" parTransId="{A5F8A912-D690-44BE-93D6-D26DCAB635AE}" sibTransId="{8CA31E9D-8986-4271-8ED5-4317E67085A4}"/>
    <dgm:cxn modelId="{D41D5EB8-48EA-4B6E-A14D-9336831068B5}" type="presOf" srcId="{892BD5C6-BA0D-49C9-A7E9-EB33180651DD}" destId="{E9593121-B61C-4CAC-9A05-F7D2B385B644}" srcOrd="0" destOrd="0" presId="urn:microsoft.com/office/officeart/2005/8/layout/chevron1"/>
    <dgm:cxn modelId="{8930D0CA-61E8-4D3A-AB87-353AB5DD2B6A}" type="presOf" srcId="{EA765076-7DCC-4D2E-AB50-733C73A7B045}" destId="{BAA58EA1-8396-4C1C-88AD-952624C471E3}" srcOrd="0" destOrd="0" presId="urn:microsoft.com/office/officeart/2005/8/layout/chevron1"/>
    <dgm:cxn modelId="{32866CCF-0299-4C04-B7AF-D33AB22E6112}" srcId="{892BD5C6-BA0D-49C9-A7E9-EB33180651DD}" destId="{EA765076-7DCC-4D2E-AB50-733C73A7B045}" srcOrd="1" destOrd="0" parTransId="{CB45F4B2-8B2C-479F-ACF4-A1DDD14FC652}" sibTransId="{8E173511-30C5-436F-A59F-766E6BBC5DA2}"/>
    <dgm:cxn modelId="{4229D0E4-8173-42B5-B3C8-2C4D2EB66194}" type="presOf" srcId="{1124118D-898A-4B1A-954D-7A5A670BA0DF}" destId="{3806D412-9825-4E70-969D-11FFC2376ECC}" srcOrd="0" destOrd="0" presId="urn:microsoft.com/office/officeart/2005/8/layout/chevron1"/>
    <dgm:cxn modelId="{26F0AEBF-88C7-42C1-8E7F-C90CA636A0F9}" type="presParOf" srcId="{E9593121-B61C-4CAC-9A05-F7D2B385B644}" destId="{3806D412-9825-4E70-969D-11FFC2376ECC}" srcOrd="0" destOrd="0" presId="urn:microsoft.com/office/officeart/2005/8/layout/chevron1"/>
    <dgm:cxn modelId="{49BEEF81-D2C7-4BCE-828A-99CA55FA26CD}" type="presParOf" srcId="{E9593121-B61C-4CAC-9A05-F7D2B385B644}" destId="{FDA9E7F4-B888-4963-A061-FB36B7811F51}" srcOrd="1" destOrd="0" presId="urn:microsoft.com/office/officeart/2005/8/layout/chevron1"/>
    <dgm:cxn modelId="{C20E2598-F37A-497C-B159-194663DC7898}" type="presParOf" srcId="{E9593121-B61C-4CAC-9A05-F7D2B385B644}" destId="{BAA58EA1-8396-4C1C-88AD-952624C471E3}" srcOrd="2" destOrd="0" presId="urn:microsoft.com/office/officeart/2005/8/layout/chevron1"/>
    <dgm:cxn modelId="{A7D4A856-A36A-4B2A-B741-35355CC0EB46}" type="presParOf" srcId="{E9593121-B61C-4CAC-9A05-F7D2B385B644}" destId="{50836F2B-28F6-46F9-9EB5-CC3F7FCBC09B}" srcOrd="3" destOrd="0" presId="urn:microsoft.com/office/officeart/2005/8/layout/chevron1"/>
    <dgm:cxn modelId="{D900DE28-6B2F-4413-B262-898336FDC1BC}" type="presParOf" srcId="{E9593121-B61C-4CAC-9A05-F7D2B385B644}" destId="{B77F6493-225C-45DA-82DF-F0F5CD87B948}" srcOrd="4" destOrd="0" presId="urn:microsoft.com/office/officeart/2005/8/layout/chevron1"/>
    <dgm:cxn modelId="{1AF01771-504B-4339-932A-0AA60DA39F48}" type="presParOf" srcId="{E9593121-B61C-4CAC-9A05-F7D2B385B644}" destId="{AE7628AD-332E-4D5C-9042-782FA1BE1AB7}" srcOrd="5" destOrd="0" presId="urn:microsoft.com/office/officeart/2005/8/layout/chevron1"/>
    <dgm:cxn modelId="{FB802F36-68C4-4950-BE38-241103D50EDC}" type="presParOf" srcId="{E9593121-B61C-4CAC-9A05-F7D2B385B644}" destId="{E378B7D5-08ED-4EA2-B4AB-FFEAD102CA22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6D412-9825-4E70-969D-11FFC2376ECC}">
      <dsp:nvSpPr>
        <dsp:cNvPr id="0" name=""/>
        <dsp:cNvSpPr/>
      </dsp:nvSpPr>
      <dsp:spPr>
        <a:xfrm>
          <a:off x="3289" y="803937"/>
          <a:ext cx="2135187" cy="854074"/>
        </a:xfrm>
        <a:prstGeom prst="chevron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0" kern="1200" dirty="0">
              <a:solidFill>
                <a:schemeClr val="tx1"/>
              </a:solidFill>
            </a:rPr>
            <a:t>CILJEVI</a:t>
          </a:r>
        </a:p>
      </dsp:txBody>
      <dsp:txXfrm>
        <a:off x="430326" y="803937"/>
        <a:ext cx="1281113" cy="854074"/>
      </dsp:txXfrm>
    </dsp:sp>
    <dsp:sp modelId="{BAA58EA1-8396-4C1C-88AD-952624C471E3}">
      <dsp:nvSpPr>
        <dsp:cNvPr id="0" name=""/>
        <dsp:cNvSpPr/>
      </dsp:nvSpPr>
      <dsp:spPr>
        <a:xfrm>
          <a:off x="1924958" y="803937"/>
          <a:ext cx="2135187" cy="854074"/>
        </a:xfrm>
        <a:prstGeom prst="chevron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poboljšati gospodarskih odnosa</a:t>
          </a:r>
        </a:p>
      </dsp:txBody>
      <dsp:txXfrm>
        <a:off x="2351995" y="803937"/>
        <a:ext cx="1281113" cy="854074"/>
      </dsp:txXfrm>
    </dsp:sp>
    <dsp:sp modelId="{B77F6493-225C-45DA-82DF-F0F5CD87B948}">
      <dsp:nvSpPr>
        <dsp:cNvPr id="0" name=""/>
        <dsp:cNvSpPr/>
      </dsp:nvSpPr>
      <dsp:spPr>
        <a:xfrm>
          <a:off x="3846627" y="803937"/>
          <a:ext cx="2135187" cy="854074"/>
        </a:xfrm>
        <a:prstGeom prst="chevron">
          <a:avLst/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uskladiti razvoj teške industrije</a:t>
          </a:r>
        </a:p>
      </dsp:txBody>
      <dsp:txXfrm>
        <a:off x="4273664" y="803937"/>
        <a:ext cx="1281113" cy="854074"/>
      </dsp:txXfrm>
    </dsp:sp>
    <dsp:sp modelId="{E378B7D5-08ED-4EA2-B4AB-FFEAD102CA22}">
      <dsp:nvSpPr>
        <dsp:cNvPr id="0" name=""/>
        <dsp:cNvSpPr/>
      </dsp:nvSpPr>
      <dsp:spPr>
        <a:xfrm>
          <a:off x="5768295" y="803937"/>
          <a:ext cx="2356414" cy="854075"/>
        </a:xfrm>
        <a:prstGeom prst="chevron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>
              <a:solidFill>
                <a:schemeClr val="tx1"/>
              </a:solidFill>
            </a:rPr>
            <a:t>Slobodno kretanje kapitala, usluga i stanovništva</a:t>
          </a:r>
        </a:p>
      </dsp:txBody>
      <dsp:txXfrm>
        <a:off x="6195333" y="803937"/>
        <a:ext cx="1502339" cy="854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24.7.2021.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89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243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193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F06500A-1FF5-408E-AACC-CC68ABF9B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</a:blip>
          <a:srcRect l="34534" b="16827"/>
          <a:stretch/>
        </p:blipFill>
        <p:spPr>
          <a:xfrm>
            <a:off x="6447814" y="1689124"/>
            <a:ext cx="5668340" cy="457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47" y="3146166"/>
            <a:ext cx="6913532" cy="1655763"/>
          </a:xfrm>
        </p:spPr>
        <p:txBody>
          <a:bodyPr>
            <a:normAutofit fontScale="90000"/>
          </a:bodyPr>
          <a:lstStyle/>
          <a:p>
            <a:r>
              <a:rPr lang="hr-HR" sz="7200" b="1" dirty="0"/>
              <a:t>Europska unija i njezina uloga u svijetu</a:t>
            </a:r>
            <a:endParaRPr lang="x-none" sz="7200" b="1" dirty="0"/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318F421-8DF8-4AA7-9A78-597DE9017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188" y="1885776"/>
            <a:ext cx="11417526" cy="478716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200" dirty="0"/>
              <a:t>najjača gospodarstva u Uniji su:</a:t>
            </a:r>
          </a:p>
          <a:p>
            <a:r>
              <a:rPr lang="hr-HR" sz="2200" dirty="0"/>
              <a:t>         Njemačka</a:t>
            </a:r>
          </a:p>
          <a:p>
            <a:r>
              <a:rPr lang="hr-HR" sz="2200" dirty="0"/>
              <a:t>         Francuska</a:t>
            </a:r>
          </a:p>
          <a:p>
            <a:r>
              <a:rPr lang="hr-HR" sz="2200" dirty="0"/>
              <a:t>         Italija</a:t>
            </a:r>
          </a:p>
          <a:p>
            <a:r>
              <a:rPr lang="hr-HR" sz="2200" dirty="0"/>
              <a:t>         Španjolska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200" dirty="0"/>
              <a:t>najviši dohodak po stanovniku imaju </a:t>
            </a:r>
            <a:r>
              <a:rPr lang="hr-HR" sz="2200" b="1" dirty="0"/>
              <a:t>Luksemburg, Irska i Danska</a:t>
            </a:r>
          </a:p>
          <a:p>
            <a:endParaRPr lang="hr-HR" sz="2200" dirty="0"/>
          </a:p>
          <a:p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U statističkom prilogu na kraju udžbenika pronađi države koje imaju niži dohodak po stanovniku.</a:t>
            </a:r>
          </a:p>
          <a:p>
            <a:endParaRPr lang="hr-HR" sz="2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200" dirty="0"/>
              <a:t>Europska unija najvažnija je integracija u svijetu, najveće svjetsko gospodarstvo i najveće svjetsko tržište robama i uslugama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149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6FBAE57-A08C-4790-8DEA-57C3DE33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dirty="0" err="1">
                <a:latin typeface="+mn-lt"/>
              </a:rPr>
              <a:t>Upravljanje</a:t>
            </a:r>
            <a:r>
              <a:rPr lang="en-US" sz="4200" dirty="0">
                <a:latin typeface="+mn-lt"/>
              </a:rPr>
              <a:t> </a:t>
            </a:r>
            <a:r>
              <a:rPr lang="en-US" sz="4200" dirty="0" err="1">
                <a:latin typeface="+mn-lt"/>
              </a:rPr>
              <a:t>Europskom</a:t>
            </a:r>
            <a:r>
              <a:rPr lang="en-US" sz="4200" dirty="0">
                <a:latin typeface="+mn-lt"/>
              </a:rPr>
              <a:t> </a:t>
            </a:r>
            <a:r>
              <a:rPr lang="en-US" sz="4200" dirty="0" err="1">
                <a:latin typeface="+mn-lt"/>
              </a:rPr>
              <a:t>unijom</a:t>
            </a:r>
            <a:endParaRPr lang="en-US" sz="4200" dirty="0">
              <a:latin typeface="+mn-l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DFFAE30-75AF-47CC-9E9E-6638E04C5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Vijeće</a:t>
            </a:r>
            <a:r>
              <a:rPr lang="en-US" sz="2200" dirty="0"/>
              <a:t> </a:t>
            </a:r>
            <a:r>
              <a:rPr lang="en-US" sz="2200" dirty="0" err="1"/>
              <a:t>Europske</a:t>
            </a:r>
            <a:r>
              <a:rPr lang="en-US" sz="2200" dirty="0"/>
              <a:t> </a:t>
            </a:r>
            <a:r>
              <a:rPr lang="en-US" sz="2200" dirty="0" err="1"/>
              <a:t>unije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dirty="0" err="1"/>
              <a:t>sastoji</a:t>
            </a:r>
            <a:r>
              <a:rPr lang="en-US" sz="2200" dirty="0"/>
              <a:t> se od </a:t>
            </a:r>
            <a:r>
              <a:rPr lang="en-US" sz="2200" dirty="0" err="1"/>
              <a:t>predstavnika</a:t>
            </a:r>
            <a:r>
              <a:rPr lang="en-US" sz="2200" dirty="0"/>
              <a:t> </a:t>
            </a:r>
            <a:r>
              <a:rPr lang="en-US" sz="2200" dirty="0" err="1"/>
              <a:t>država</a:t>
            </a:r>
            <a:r>
              <a:rPr lang="en-US" sz="2200" dirty="0"/>
              <a:t> </a:t>
            </a:r>
            <a:r>
              <a:rPr lang="en-US" sz="2200" dirty="0" err="1"/>
              <a:t>članica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ministarskoj</a:t>
            </a:r>
            <a:r>
              <a:rPr lang="en-US" sz="2200" dirty="0"/>
              <a:t> </a:t>
            </a:r>
            <a:r>
              <a:rPr lang="en-US" sz="2200" dirty="0" err="1"/>
              <a:t>razini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š</a:t>
            </a:r>
            <a:r>
              <a:rPr lang="en-US" sz="2200" dirty="0" err="1"/>
              <a:t>est</a:t>
            </a:r>
            <a:r>
              <a:rPr lang="en-US" sz="2200" dirty="0"/>
              <a:t> </a:t>
            </a:r>
            <a:r>
              <a:rPr lang="en-US" sz="2200" dirty="0" err="1"/>
              <a:t>mjeseci</a:t>
            </a:r>
            <a:r>
              <a:rPr lang="en-US" sz="2200" dirty="0"/>
              <a:t> </a:t>
            </a:r>
            <a:r>
              <a:rPr lang="en-US" sz="2200" dirty="0" err="1"/>
              <a:t>predsjeda</a:t>
            </a:r>
            <a:r>
              <a:rPr lang="en-US" sz="2200" dirty="0"/>
              <a:t> </a:t>
            </a:r>
            <a:r>
              <a:rPr lang="en-US" sz="2200" dirty="0" err="1"/>
              <a:t>svaka</a:t>
            </a:r>
            <a:r>
              <a:rPr lang="en-US" sz="2200" dirty="0"/>
              <a:t> od </a:t>
            </a:r>
            <a:r>
              <a:rPr lang="en-US" sz="2200" dirty="0" err="1"/>
              <a:t>članica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z</a:t>
            </a:r>
            <a:r>
              <a:rPr lang="en-US" sz="2200" dirty="0" err="1"/>
              <a:t>ajedno</a:t>
            </a:r>
            <a:r>
              <a:rPr lang="en-US" sz="2200" dirty="0"/>
              <a:t> s </a:t>
            </a:r>
            <a:r>
              <a:rPr lang="en-US" sz="2200" dirty="0" err="1"/>
              <a:t>Parlamentom</a:t>
            </a:r>
            <a:r>
              <a:rPr lang="en-US" sz="2200" dirty="0"/>
              <a:t> </a:t>
            </a:r>
            <a:r>
              <a:rPr lang="en-US" sz="2200" dirty="0" err="1"/>
              <a:t>donosi</a:t>
            </a:r>
            <a:r>
              <a:rPr lang="en-US" sz="2200" dirty="0"/>
              <a:t> </a:t>
            </a:r>
            <a:r>
              <a:rPr lang="en-US" sz="2200" dirty="0" err="1"/>
              <a:t>zakone</a:t>
            </a:r>
            <a:endParaRPr lang="en-US" sz="2200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68602B25-253C-42D4-B531-4D6A6C4E8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78" r="288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581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408707D-3CCD-40F2-BBE9-52AEBBACB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0" t="8739" r="11125" b="-1"/>
          <a:stretch/>
        </p:blipFill>
        <p:spPr>
          <a:xfrm>
            <a:off x="3592822" y="54864"/>
            <a:ext cx="8599177" cy="68031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5B63A394-9AD9-4318-AACE-C27ADA61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45" y="2356602"/>
            <a:ext cx="5248384" cy="30549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+mn-lt"/>
              </a:rPr>
              <a:t>Europski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parlament</a:t>
            </a:r>
            <a:br>
              <a:rPr lang="en-US" sz="2300" dirty="0"/>
            </a:br>
            <a:r>
              <a:rPr lang="en-US" sz="2400" dirty="0">
                <a:latin typeface="+mn-lt"/>
              </a:rPr>
              <a:t>- </a:t>
            </a:r>
            <a:r>
              <a:rPr lang="en-US" sz="2400" dirty="0" err="1">
                <a:latin typeface="+mn-lt"/>
              </a:rPr>
              <a:t>ima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sjedišta</a:t>
            </a:r>
            <a:r>
              <a:rPr lang="en-US" sz="2400" dirty="0">
                <a:latin typeface="+mn-lt"/>
              </a:rPr>
              <a:t> u </a:t>
            </a:r>
            <a:r>
              <a:rPr lang="en-US" sz="2400" dirty="0" err="1">
                <a:latin typeface="+mn-lt"/>
              </a:rPr>
              <a:t>Strasbourgu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Bruxellesu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Luxembourgu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- </a:t>
            </a:r>
            <a:r>
              <a:rPr lang="en-US" sz="2400" dirty="0" err="1">
                <a:latin typeface="+mn-lt"/>
              </a:rPr>
              <a:t>sastoji</a:t>
            </a:r>
            <a:r>
              <a:rPr lang="en-US" sz="2400" dirty="0">
                <a:latin typeface="+mn-lt"/>
              </a:rPr>
              <a:t> se od 705 </a:t>
            </a:r>
            <a:r>
              <a:rPr lang="en-US" sz="2400" dirty="0" err="1">
                <a:latin typeface="+mn-lt"/>
              </a:rPr>
              <a:t>zastupnika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izabranih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općim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izborima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- </a:t>
            </a:r>
            <a:r>
              <a:rPr lang="en-US" sz="2400" dirty="0" err="1">
                <a:latin typeface="+mn-lt"/>
              </a:rPr>
              <a:t>biraju</a:t>
            </a:r>
            <a:r>
              <a:rPr lang="en-US" sz="2400" dirty="0">
                <a:latin typeface="+mn-lt"/>
              </a:rPr>
              <a:t> se </a:t>
            </a:r>
            <a:r>
              <a:rPr lang="en-US" sz="2400" dirty="0" err="1">
                <a:latin typeface="+mn-lt"/>
              </a:rPr>
              <a:t>na</a:t>
            </a:r>
            <a:r>
              <a:rPr lang="en-US" sz="2400" dirty="0">
                <a:latin typeface="+mn-lt"/>
              </a:rPr>
              <a:t> 5 </a:t>
            </a:r>
            <a:r>
              <a:rPr lang="en-US" sz="2400" dirty="0" err="1">
                <a:latin typeface="+mn-lt"/>
              </a:rPr>
              <a:t>godina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- </a:t>
            </a:r>
            <a:r>
              <a:rPr lang="en-US" sz="2400" dirty="0" err="1">
                <a:latin typeface="+mn-lt"/>
              </a:rPr>
              <a:t>Parlament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donosi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zakone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nadzire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institucije</a:t>
            </a:r>
            <a:r>
              <a:rPr lang="en-US" sz="2400" dirty="0">
                <a:latin typeface="+mn-lt"/>
              </a:rPr>
              <a:t> EU </a:t>
            </a:r>
            <a:r>
              <a:rPr lang="en-US" sz="2400" dirty="0" err="1">
                <a:latin typeface="+mn-lt"/>
              </a:rPr>
              <a:t>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odlučuje</a:t>
            </a:r>
            <a:r>
              <a:rPr lang="en-US" sz="2400" dirty="0">
                <a:latin typeface="+mn-lt"/>
              </a:rPr>
              <a:t> o </a:t>
            </a:r>
            <a:r>
              <a:rPr lang="en-US" sz="2400" dirty="0" err="1">
                <a:latin typeface="+mn-lt"/>
              </a:rPr>
              <a:t>proračunu</a:t>
            </a:r>
            <a:endParaRPr lang="en-US" sz="24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4BB79309-9E34-4D54-A6E0-66A258B3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978619"/>
            <a:ext cx="3864865" cy="11064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Europska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komisija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5C92453-D90B-4E1F-BC9C-E1663D13E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2252870"/>
            <a:ext cx="3761925" cy="35602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sjedište</a:t>
            </a:r>
            <a:r>
              <a:rPr lang="en-US" sz="2200" dirty="0"/>
              <a:t> je u </a:t>
            </a:r>
            <a:r>
              <a:rPr lang="en-US" sz="2200" dirty="0" err="1"/>
              <a:t>Bruxellesu</a:t>
            </a: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hr-HR" sz="2200" dirty="0"/>
              <a:t>p</a:t>
            </a:r>
            <a:r>
              <a:rPr lang="en-US" sz="2200" dirty="0" err="1"/>
              <a:t>redlaže</a:t>
            </a:r>
            <a:r>
              <a:rPr lang="en-US" sz="2200" dirty="0"/>
              <a:t> </a:t>
            </a:r>
            <a:r>
              <a:rPr lang="en-US" sz="2200" dirty="0" err="1"/>
              <a:t>zakone</a:t>
            </a:r>
            <a:r>
              <a:rPr lang="en-US" sz="2200" dirty="0"/>
              <a:t>, </a:t>
            </a:r>
            <a:r>
              <a:rPr lang="en-US" sz="2200" dirty="0" err="1"/>
              <a:t>politiku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programe</a:t>
            </a:r>
            <a:r>
              <a:rPr lang="en-US" sz="2200" dirty="0"/>
              <a:t> </a:t>
            </a:r>
            <a:r>
              <a:rPr lang="en-US" sz="2200" dirty="0" err="1"/>
              <a:t>djelovanja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p</a:t>
            </a:r>
            <a:r>
              <a:rPr lang="en-US" sz="2200" dirty="0" err="1"/>
              <a:t>rovodi</a:t>
            </a:r>
            <a:r>
              <a:rPr lang="en-US" sz="2200" dirty="0"/>
              <a:t> </a:t>
            </a:r>
            <a:r>
              <a:rPr lang="en-US" sz="2200" dirty="0" err="1"/>
              <a:t>odluke</a:t>
            </a:r>
            <a:r>
              <a:rPr lang="en-US" sz="2200" dirty="0"/>
              <a:t> </a:t>
            </a:r>
            <a:r>
              <a:rPr lang="en-US" sz="2200" dirty="0" err="1"/>
              <a:t>Parlamenta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Vijeća</a:t>
            </a:r>
            <a:r>
              <a:rPr lang="en-US" sz="2200" dirty="0"/>
              <a:t> EU</a:t>
            </a:r>
            <a:r>
              <a:rPr lang="hr-HR" sz="2200" dirty="0"/>
              <a:t>-</a:t>
            </a:r>
            <a:r>
              <a:rPr lang="en-US" sz="2200" dirty="0"/>
              <a:t>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sastoji se od</a:t>
            </a:r>
            <a:r>
              <a:rPr lang="en-US" sz="2200" dirty="0"/>
              <a:t> 27povjerenika</a:t>
            </a:r>
          </a:p>
          <a:p>
            <a:pPr marL="57150"/>
            <a:endParaRPr lang="hr-HR" sz="2200" dirty="0"/>
          </a:p>
          <a:p>
            <a:pPr marL="57150"/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Zašto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baš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27?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72F5DCE7-BAD4-4ABF-923D-68FA96491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0640" y="1071006"/>
            <a:ext cx="6656832" cy="46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824B5C1-D57F-4216-9A07-48C4664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485671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latin typeface="+mn-lt"/>
              </a:rPr>
              <a:t>Sud </a:t>
            </a:r>
            <a:r>
              <a:rPr lang="en-US" sz="4400" dirty="0" err="1">
                <a:latin typeface="+mn-lt"/>
              </a:rPr>
              <a:t>Europske</a:t>
            </a:r>
            <a:r>
              <a:rPr lang="en-US" sz="4400" dirty="0">
                <a:latin typeface="+mn-lt"/>
              </a:rPr>
              <a:t> </a:t>
            </a:r>
            <a:r>
              <a:rPr lang="en-US" sz="4400" dirty="0" err="1">
                <a:latin typeface="+mn-lt"/>
              </a:rPr>
              <a:t>unije</a:t>
            </a:r>
            <a:endParaRPr lang="en-US" sz="4400" dirty="0">
              <a:latin typeface="+mn-l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E441FD5-150A-40B7-A92A-89EB3ACCD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s</a:t>
            </a:r>
            <a:r>
              <a:rPr lang="en-US" sz="2200" dirty="0" err="1"/>
              <a:t>jedište</a:t>
            </a:r>
            <a:r>
              <a:rPr lang="en-US" sz="2200" dirty="0"/>
              <a:t> je u </a:t>
            </a:r>
            <a:r>
              <a:rPr lang="en-US" sz="2200" dirty="0" err="1"/>
              <a:t>Luxembourgu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hr-HR" sz="2200" dirty="0"/>
              <a:t>r</a:t>
            </a:r>
            <a:r>
              <a:rPr lang="en-US" sz="2200" dirty="0" err="1"/>
              <a:t>ješava</a:t>
            </a:r>
            <a:r>
              <a:rPr lang="en-US" sz="2200" dirty="0"/>
              <a:t> </a:t>
            </a:r>
            <a:r>
              <a:rPr lang="en-US" sz="2200" dirty="0" err="1"/>
              <a:t>sporove</a:t>
            </a:r>
            <a:r>
              <a:rPr lang="en-US" sz="2200" dirty="0"/>
              <a:t> </a:t>
            </a:r>
            <a:r>
              <a:rPr lang="en-US" sz="2200" dirty="0" err="1"/>
              <a:t>među</a:t>
            </a:r>
            <a:r>
              <a:rPr lang="en-US" sz="2200" dirty="0"/>
              <a:t> </a:t>
            </a:r>
            <a:r>
              <a:rPr lang="en-US" sz="2200" dirty="0" err="1"/>
              <a:t>članicama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tužbe</a:t>
            </a:r>
            <a:r>
              <a:rPr lang="en-US" sz="2200" dirty="0"/>
              <a:t> </a:t>
            </a:r>
            <a:r>
              <a:rPr lang="en-US" sz="2200" dirty="0" err="1"/>
              <a:t>građana</a:t>
            </a:r>
            <a:endParaRPr lang="en-US" sz="2200" dirty="0"/>
          </a:p>
          <a:p>
            <a:pPr marL="57150"/>
            <a:endParaRPr lang="en-US" sz="2200" dirty="0"/>
          </a:p>
        </p:txBody>
      </p:sp>
      <p:pic>
        <p:nvPicPr>
          <p:cNvPr id="2" name="Rezervirano mjesto sadržaja 1">
            <a:extLst>
              <a:ext uri="{FF2B5EF4-FFF2-40B4-BE49-F238E27FC236}">
                <a16:creationId xmlns:a16="http://schemas.microsoft.com/office/drawing/2014/main" id="{470B193F-BF4C-41AC-9C46-90C1FC8EF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32" r="341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2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C34D3619-2623-41D0-B4BA-317967E87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Europsko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vijeće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3082B266-8CF3-4E47-A6B8-2BB565438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936" y="1089442"/>
            <a:ext cx="5458968" cy="4679115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1FFF3A8-D8B2-4523-BA49-9926470DE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sjedište</a:t>
            </a:r>
            <a:r>
              <a:rPr lang="en-US" sz="2200" dirty="0"/>
              <a:t> je u </a:t>
            </a:r>
            <a:r>
              <a:rPr lang="en-US" sz="2200" dirty="0" err="1"/>
              <a:t>Bruxellesu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čine</a:t>
            </a:r>
            <a:r>
              <a:rPr lang="en-US" sz="2200" dirty="0"/>
              <a:t> ga </a:t>
            </a:r>
            <a:r>
              <a:rPr lang="en-US" sz="2200" dirty="0" err="1"/>
              <a:t>predstavnici</a:t>
            </a:r>
            <a:r>
              <a:rPr lang="en-US" sz="2200" dirty="0"/>
              <a:t> </a:t>
            </a:r>
            <a:r>
              <a:rPr lang="en-US" sz="2200" dirty="0" err="1"/>
              <a:t>ili</a:t>
            </a:r>
            <a:r>
              <a:rPr lang="en-US" sz="2200" dirty="0"/>
              <a:t> </a:t>
            </a:r>
            <a:r>
              <a:rPr lang="en-US" sz="2200" dirty="0" err="1"/>
              <a:t>premijeri</a:t>
            </a:r>
            <a:r>
              <a:rPr lang="en-US" sz="2200" dirty="0"/>
              <a:t> </a:t>
            </a:r>
            <a:r>
              <a:rPr lang="en-US" sz="2200" dirty="0" err="1"/>
              <a:t>država</a:t>
            </a:r>
            <a:r>
              <a:rPr lang="en-US" sz="2200" dirty="0"/>
              <a:t> </a:t>
            </a:r>
            <a:r>
              <a:rPr lang="en-US" sz="2200" dirty="0" err="1"/>
              <a:t>članica</a:t>
            </a:r>
            <a:r>
              <a:rPr lang="en-US" sz="2200" dirty="0"/>
              <a:t>, </a:t>
            </a:r>
            <a:r>
              <a:rPr lang="en-US" sz="2200" dirty="0" err="1"/>
              <a:t>predsjednik</a:t>
            </a:r>
            <a:r>
              <a:rPr lang="en-US" sz="2200" dirty="0"/>
              <a:t> </a:t>
            </a:r>
            <a:r>
              <a:rPr lang="en-US" sz="2200" dirty="0" err="1"/>
              <a:t>Europskog</a:t>
            </a:r>
            <a:r>
              <a:rPr lang="en-US" sz="2200" dirty="0"/>
              <a:t> </a:t>
            </a:r>
            <a:r>
              <a:rPr lang="en-US" sz="2200" dirty="0" err="1"/>
              <a:t>vijeća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predsjednik</a:t>
            </a:r>
            <a:r>
              <a:rPr lang="en-US" sz="2200" dirty="0"/>
              <a:t> </a:t>
            </a:r>
            <a:r>
              <a:rPr lang="en-US" sz="2200" dirty="0" err="1"/>
              <a:t>Europske</a:t>
            </a:r>
            <a:r>
              <a:rPr lang="en-US" sz="2200" dirty="0"/>
              <a:t> </a:t>
            </a:r>
            <a:r>
              <a:rPr lang="en-US" sz="2200" dirty="0" err="1"/>
              <a:t>komisije</a:t>
            </a:r>
            <a:endParaRPr lang="en-US" sz="22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 err="1"/>
              <a:t>sastaju</a:t>
            </a:r>
            <a:r>
              <a:rPr lang="en-US" sz="2200" dirty="0"/>
              <a:t> se </a:t>
            </a:r>
            <a:r>
              <a:rPr lang="en-US" sz="2200" dirty="0" err="1"/>
              <a:t>četiri</a:t>
            </a:r>
            <a:r>
              <a:rPr lang="en-US" sz="2200" dirty="0"/>
              <a:t> puta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godinu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915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9279F28B-A685-4CB3-A4F9-E18F2E66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31" y="1667820"/>
            <a:ext cx="10515600" cy="509530"/>
          </a:xfrm>
        </p:spPr>
        <p:txBody>
          <a:bodyPr>
            <a:noAutofit/>
          </a:bodyPr>
          <a:lstStyle/>
          <a:p>
            <a:pPr algn="ctr"/>
            <a:r>
              <a:rPr lang="hr-HR" sz="4000" dirty="0">
                <a:latin typeface="+mn-lt"/>
              </a:rPr>
              <a:t>Utjecaj institucija i glavnih politika EU-a na pojedinca i države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D9E541F-BA26-4892-8C9A-A0AAE702D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5588" y="3711743"/>
            <a:ext cx="10873241" cy="2956874"/>
          </a:xfrm>
        </p:spPr>
        <p:txBody>
          <a:bodyPr>
            <a:normAutofit/>
          </a:bodyPr>
          <a:lstStyle/>
          <a:p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Prouči koja su to temeljna prava za svakog građanina Europske unije i države članice.</a:t>
            </a:r>
          </a:p>
        </p:txBody>
      </p:sp>
    </p:spTree>
    <p:extLst>
      <p:ext uri="{BB962C8B-B14F-4D97-AF65-F5344CB8AC3E}">
        <p14:creationId xmlns:p14="http://schemas.microsoft.com/office/powerpoint/2010/main" val="28894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48FFCD13-793B-428A-97B7-1E01EC86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393" y="1389674"/>
            <a:ext cx="3065236" cy="692046"/>
          </a:xfrm>
        </p:spPr>
        <p:txBody>
          <a:bodyPr>
            <a:normAutofit/>
          </a:bodyPr>
          <a:lstStyle/>
          <a:p>
            <a:r>
              <a:rPr lang="hr-HR" sz="4000" dirty="0">
                <a:latin typeface="+mn-lt"/>
              </a:rPr>
              <a:t>Ponavljanje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F11AE83F-46F7-4BD9-B725-83F474A01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70827"/>
            <a:ext cx="10515600" cy="3618824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/>
                </a:solidFill>
              </a:rPr>
              <a:t>Obrazloži nastanak i proširenje Europske unije s pomoću tematske karte.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/>
                </a:solidFill>
              </a:rPr>
              <a:t>Obrazloži značenje Europske unije u Europi i svijetu.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/>
                </a:solidFill>
              </a:rPr>
              <a:t>Navedi najvažnije institucije Europske unije i njihova sjedišta te ih lociraj na geografskoj karti.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solidFill>
                  <a:schemeClr val="tx1"/>
                </a:solidFill>
              </a:rPr>
              <a:t>Analiziraj utjecaj institucija i glavnih politika Europske unije na pojedinca i države članice.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59589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CD370EF0-18B8-45B0-8680-8142A0380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Izradio: Damir Vinković, prof.</a:t>
            </a:r>
          </a:p>
        </p:txBody>
      </p:sp>
    </p:spTree>
    <p:extLst>
      <p:ext uri="{BB962C8B-B14F-4D97-AF65-F5344CB8AC3E}">
        <p14:creationId xmlns:p14="http://schemas.microsoft.com/office/powerpoint/2010/main" val="331337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4324"/>
            <a:ext cx="9732579" cy="1014773"/>
          </a:xfrm>
        </p:spPr>
        <p:txBody>
          <a:bodyPr>
            <a:normAutofit/>
          </a:bodyPr>
          <a:lstStyle/>
          <a:p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Nakon današnjeg sata moći ćete…</a:t>
            </a:r>
            <a:endParaRPr lang="x-none" sz="5400" dirty="0">
              <a:latin typeface="+mn-l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942897"/>
            <a:ext cx="9553903" cy="2594187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hr-HR" sz="2200" dirty="0"/>
              <a:t>Obrazložiti nastanak i proširenje Europske unije s pomoću tematske karte</a:t>
            </a:r>
          </a:p>
          <a:p>
            <a:pPr marL="342900" indent="-342900">
              <a:buFontTx/>
              <a:buChar char="-"/>
            </a:pPr>
            <a:r>
              <a:rPr lang="hr-HR" sz="2200" dirty="0"/>
              <a:t>Obrazložiti značenje Europske unije u Europi i svijetu</a:t>
            </a:r>
          </a:p>
          <a:p>
            <a:pPr marL="342900" indent="-342900">
              <a:buFontTx/>
              <a:buChar char="-"/>
            </a:pPr>
            <a:r>
              <a:rPr lang="hr-HR" sz="2200" dirty="0"/>
              <a:t>Navesti najvažnije institucije Europske unije i njihova sjedišta te ih locirati na geografskoj karti</a:t>
            </a:r>
          </a:p>
          <a:p>
            <a:pPr marL="342900" indent="-342900">
              <a:buFontTx/>
              <a:buChar char="-"/>
            </a:pPr>
            <a:r>
              <a:rPr lang="hr-HR" sz="2200" dirty="0"/>
              <a:t>Analizirati utjecaj institucija i glavnih politika Europske unije na pojedinca i države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449" y="1153190"/>
            <a:ext cx="10515600" cy="964421"/>
          </a:xfrm>
        </p:spPr>
        <p:txBody>
          <a:bodyPr>
            <a:normAutofit/>
          </a:bodyPr>
          <a:lstStyle/>
          <a:p>
            <a:r>
              <a:rPr lang="hr-HR" sz="4000" dirty="0">
                <a:latin typeface="+mn-lt"/>
              </a:rPr>
              <a:t>Prisjetimo se…</a:t>
            </a:r>
            <a:endParaRPr lang="x-none" sz="4000" dirty="0">
              <a:latin typeface="+mn-lt"/>
            </a:endParaRP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358587-E138-49B3-8BF5-DB0BFAB59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64452"/>
            <a:ext cx="10515600" cy="3806321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Gospodarske organizacije u Europi</a:t>
            </a:r>
          </a:p>
          <a:p>
            <a:pPr algn="ctr"/>
            <a:r>
              <a:rPr lang="hr-HR" dirty="0">
                <a:solidFill>
                  <a:schemeClr val="tx1"/>
                </a:solidFill>
              </a:rPr>
              <a:t>Političke organizacije </a:t>
            </a:r>
          </a:p>
          <a:p>
            <a:pPr algn="ctr"/>
            <a:r>
              <a:rPr lang="hr-HR" dirty="0">
                <a:solidFill>
                  <a:schemeClr val="tx1"/>
                </a:solidFill>
              </a:rPr>
              <a:t>Vojni savez</a:t>
            </a:r>
          </a:p>
          <a:p>
            <a:pPr algn="ctr"/>
            <a:r>
              <a:rPr lang="hr-HR" dirty="0" err="1">
                <a:solidFill>
                  <a:schemeClr val="tx1"/>
                </a:solidFill>
              </a:rPr>
              <a:t>Schengenski</a:t>
            </a:r>
            <a:r>
              <a:rPr lang="hr-HR" dirty="0">
                <a:solidFill>
                  <a:schemeClr val="tx1"/>
                </a:solidFill>
              </a:rPr>
              <a:t> prostor</a:t>
            </a:r>
          </a:p>
          <a:p>
            <a:pPr marL="342900" indent="-342900">
              <a:buFontTx/>
              <a:buChar char="-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Nastanak</a:t>
            </a:r>
            <a:r>
              <a:rPr lang="en-US" dirty="0"/>
              <a:t> </a:t>
            </a:r>
            <a:r>
              <a:rPr lang="en-US" dirty="0" err="1"/>
              <a:t>Europske</a:t>
            </a:r>
            <a:r>
              <a:rPr lang="en-US" dirty="0"/>
              <a:t> </a:t>
            </a:r>
            <a:r>
              <a:rPr lang="en-US" dirty="0" err="1"/>
              <a:t>unije</a:t>
            </a:r>
            <a:endParaRPr lang="en-US" dirty="0"/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Benelux (1947.g.)</a:t>
            </a:r>
          </a:p>
          <a:p>
            <a:r>
              <a:rPr lang="hr-HR" sz="2200" dirty="0"/>
              <a:t>p</a:t>
            </a:r>
            <a:r>
              <a:rPr lang="en-US" sz="2200" dirty="0" err="1"/>
              <a:t>rva</a:t>
            </a:r>
            <a:r>
              <a:rPr lang="en-US" sz="2200" dirty="0"/>
              <a:t> </a:t>
            </a:r>
            <a:r>
              <a:rPr lang="en-US" sz="2200" dirty="0" err="1"/>
              <a:t>gospodarska</a:t>
            </a:r>
            <a:r>
              <a:rPr lang="en-US" sz="2200" dirty="0"/>
              <a:t> </a:t>
            </a:r>
            <a:r>
              <a:rPr lang="en-US" sz="2200" dirty="0" err="1"/>
              <a:t>integracija</a:t>
            </a:r>
            <a:endParaRPr lang="en-US" sz="2200" dirty="0"/>
          </a:p>
          <a:p>
            <a:r>
              <a:rPr lang="hr-HR" sz="2200" dirty="0"/>
              <a:t>c</a:t>
            </a:r>
            <a:r>
              <a:rPr lang="en-US" sz="2200" dirty="0" err="1"/>
              <a:t>arinski</a:t>
            </a:r>
            <a:r>
              <a:rPr lang="en-US" sz="2200" dirty="0"/>
              <a:t> </a:t>
            </a:r>
            <a:r>
              <a:rPr lang="en-US" sz="2200" dirty="0" err="1"/>
              <a:t>savez</a:t>
            </a:r>
            <a:r>
              <a:rPr lang="en-US" sz="2200" dirty="0"/>
              <a:t> </a:t>
            </a:r>
            <a:r>
              <a:rPr lang="en-US" sz="2200" dirty="0" err="1"/>
              <a:t>Belgije</a:t>
            </a:r>
            <a:r>
              <a:rPr lang="en-US" sz="2200" dirty="0"/>
              <a:t>, </a:t>
            </a:r>
            <a:r>
              <a:rPr lang="en-US" sz="2200" dirty="0" err="1"/>
              <a:t>Nizozemske</a:t>
            </a:r>
            <a:r>
              <a:rPr lang="en-US" sz="2200" dirty="0"/>
              <a:t> </a:t>
            </a:r>
            <a:r>
              <a:rPr lang="en-US" sz="2200" dirty="0" err="1"/>
              <a:t>i</a:t>
            </a:r>
            <a:r>
              <a:rPr lang="en-US" sz="2200" dirty="0"/>
              <a:t> </a:t>
            </a:r>
            <a:r>
              <a:rPr lang="en-US" sz="2200" dirty="0" err="1"/>
              <a:t>Luksemburga</a:t>
            </a:r>
            <a:endParaRPr lang="en-US" sz="2200" dirty="0"/>
          </a:p>
          <a:p>
            <a:pPr marL="0" indent="0">
              <a:buNone/>
            </a:pPr>
            <a:endParaRPr lang="hr-HR" sz="2200" dirty="0"/>
          </a:p>
          <a:p>
            <a:pPr marL="0" indent="0">
              <a:buNone/>
            </a:pPr>
            <a:r>
              <a:rPr lang="en-US" sz="2200" b="1" dirty="0" err="1"/>
              <a:t>Poveži</a:t>
            </a:r>
            <a:r>
              <a:rPr lang="en-US" sz="2200" b="1" dirty="0"/>
              <a:t> </a:t>
            </a:r>
            <a:r>
              <a:rPr lang="en-US" sz="2200" b="1" dirty="0" err="1"/>
              <a:t>ime</a:t>
            </a:r>
            <a:r>
              <a:rPr lang="en-US" sz="2200" b="1" dirty="0"/>
              <a:t> </a:t>
            </a:r>
            <a:r>
              <a:rPr lang="en-US" sz="2200" b="1" dirty="0" err="1"/>
              <a:t>organizacije</a:t>
            </a:r>
            <a:r>
              <a:rPr lang="en-US" sz="2200" b="1" dirty="0"/>
              <a:t> </a:t>
            </a:r>
            <a:r>
              <a:rPr lang="en-US" sz="2200" b="1" dirty="0" err="1"/>
              <a:t>i</a:t>
            </a:r>
            <a:r>
              <a:rPr lang="en-US" sz="2200" b="1" dirty="0"/>
              <a:t> </a:t>
            </a:r>
            <a:r>
              <a:rPr lang="en-US" sz="2200" b="1" dirty="0" err="1"/>
              <a:t>imena</a:t>
            </a:r>
            <a:r>
              <a:rPr lang="en-US" sz="2200" b="1" dirty="0"/>
              <a:t> </a:t>
            </a:r>
            <a:r>
              <a:rPr lang="en-US" sz="2200" b="1" dirty="0" err="1"/>
              <a:t>država</a:t>
            </a:r>
            <a:r>
              <a:rPr lang="en-US" sz="2200" b="1" dirty="0"/>
              <a:t> </a:t>
            </a:r>
            <a:r>
              <a:rPr lang="en-US" sz="2200" b="1" dirty="0" err="1"/>
              <a:t>osnivačica</a:t>
            </a:r>
            <a:r>
              <a:rPr lang="en-US" sz="2200" b="1" dirty="0"/>
              <a:t>! </a:t>
            </a:r>
          </a:p>
          <a:p>
            <a:endParaRPr lang="en-US" sz="2000" dirty="0"/>
          </a:p>
        </p:txBody>
      </p:sp>
      <p:pic>
        <p:nvPicPr>
          <p:cNvPr id="1026" name="Picture 2" descr="Benelux, Maps, Cartography, Geography, Countries">
            <a:extLst>
              <a:ext uri="{FF2B5EF4-FFF2-40B4-BE49-F238E27FC236}">
                <a16:creationId xmlns:a16="http://schemas.microsoft.com/office/drawing/2014/main" id="{5A761AB3-4AE8-4104-A6EB-ADBD7D33DD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"/>
          <a:stretch/>
        </p:blipFill>
        <p:spPr bwMode="auto">
          <a:xfrm>
            <a:off x="283800" y="1229709"/>
            <a:ext cx="3713735" cy="549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FB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537811"/>
          </a:xfrm>
        </p:spPr>
        <p:txBody>
          <a:bodyPr>
            <a:normAutofit fontScale="90000"/>
          </a:bodyPr>
          <a:lstStyle/>
          <a:p>
            <a:br>
              <a:rPr lang="hr-HR"/>
            </a:br>
            <a:br>
              <a:rPr lang="hr-HR"/>
            </a:br>
            <a:endParaRPr lang="hr-HR" dirty="0"/>
          </a:p>
        </p:txBody>
      </p:sp>
      <p:pic>
        <p:nvPicPr>
          <p:cNvPr id="2050" name="Picture 2" descr="Passenger Train, Coal, Guard, Steam Engine, Transport">
            <a:extLst>
              <a:ext uri="{FF2B5EF4-FFF2-40B4-BE49-F238E27FC236}">
                <a16:creationId xmlns:a16="http://schemas.microsoft.com/office/drawing/2014/main" id="{30942976-57F4-421C-AF1A-9391F3D969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42" y="4605511"/>
            <a:ext cx="5737060" cy="286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B7D7EF04-1412-459D-B257-5ABADFC7F1B7}"/>
              </a:ext>
            </a:extLst>
          </p:cNvPr>
          <p:cNvSpPr txBox="1"/>
          <p:nvPr/>
        </p:nvSpPr>
        <p:spPr>
          <a:xfrm>
            <a:off x="3699642" y="1551309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b="1" dirty="0"/>
              <a:t>Europska zajednica za ugljen i čelik (1951.g.)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A7B422E-6C47-4EC1-B20C-F4A785288CF6}"/>
              </a:ext>
            </a:extLst>
          </p:cNvPr>
          <p:cNvSpPr txBox="1"/>
          <p:nvPr/>
        </p:nvSpPr>
        <p:spPr>
          <a:xfrm>
            <a:off x="2343806" y="2270960"/>
            <a:ext cx="96905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- </a:t>
            </a:r>
            <a:r>
              <a:rPr lang="hr-HR" sz="2200" dirty="0"/>
              <a:t>osnivačice su bile zemlje </a:t>
            </a:r>
            <a:r>
              <a:rPr lang="hr-HR" sz="2200" dirty="0" err="1"/>
              <a:t>Beneluxa</a:t>
            </a:r>
            <a:r>
              <a:rPr lang="hr-HR" sz="2200" dirty="0"/>
              <a:t>, Francuska, Zapadna Njemačka i Italija</a:t>
            </a:r>
            <a:endParaRPr lang="en-US" sz="2200" dirty="0"/>
          </a:p>
        </p:txBody>
      </p:sp>
      <p:graphicFrame>
        <p:nvGraphicFramePr>
          <p:cNvPr id="7" name="Dijagram 6">
            <a:extLst>
              <a:ext uri="{FF2B5EF4-FFF2-40B4-BE49-F238E27FC236}">
                <a16:creationId xmlns:a16="http://schemas.microsoft.com/office/drawing/2014/main" id="{2E4A7E63-A096-4EFC-A6A6-B6990CB885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898411"/>
              </p:ext>
            </p:extLst>
          </p:nvPr>
        </p:nvGraphicFramePr>
        <p:xfrm>
          <a:off x="2313426" y="3019111"/>
          <a:ext cx="8128000" cy="246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6D412-9825-4E70-969D-11FFC2376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3806D412-9825-4E70-969D-11FFC2376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3806D412-9825-4E70-969D-11FFC2376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3806D412-9825-4E70-969D-11FFC2376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A58EA1-8396-4C1C-88AD-952624C47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BAA58EA1-8396-4C1C-88AD-952624C471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BAA58EA1-8396-4C1C-88AD-952624C47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BAA58EA1-8396-4C1C-88AD-952624C47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7F6493-225C-45DA-82DF-F0F5CD87B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dgm id="{B77F6493-225C-45DA-82DF-F0F5CD87B9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B77F6493-225C-45DA-82DF-F0F5CD87B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B77F6493-225C-45DA-82DF-F0F5CD87B9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378B7D5-08ED-4EA2-B4AB-FFEAD102C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graphicEl>
                                              <a:dgm id="{E378B7D5-08ED-4EA2-B4AB-FFEAD102CA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E378B7D5-08ED-4EA2-B4AB-FFEAD102C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dgm id="{E378B7D5-08ED-4EA2-B4AB-FFEAD102CA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7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3580BCC-29C1-4A23-A8D8-F488848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188" y="1588851"/>
            <a:ext cx="7825241" cy="1177047"/>
          </a:xfrm>
        </p:spPr>
        <p:txBody>
          <a:bodyPr>
            <a:normAutofit/>
          </a:bodyPr>
          <a:lstStyle/>
          <a:p>
            <a:r>
              <a:rPr lang="hr-HR" sz="2400" b="1" dirty="0">
                <a:latin typeface="+mn-lt"/>
              </a:rPr>
              <a:t>Europska ekonomska zajednica (1957.g.)</a:t>
            </a:r>
            <a:br>
              <a:rPr lang="hr-HR" dirty="0"/>
            </a:br>
            <a:endParaRPr lang="hr-HR" dirty="0"/>
          </a:p>
        </p:txBody>
      </p:sp>
      <p:sp>
        <p:nvSpPr>
          <p:cNvPr id="6" name="Rezervirano mjesto teksta 4">
            <a:extLst>
              <a:ext uri="{FF2B5EF4-FFF2-40B4-BE49-F238E27FC236}">
                <a16:creationId xmlns:a16="http://schemas.microsoft.com/office/drawing/2014/main" id="{9C8C69B5-793A-44AB-927F-BC99F054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66545"/>
            <a:ext cx="5134985" cy="382945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nastala na poticaj </a:t>
            </a:r>
            <a:r>
              <a:rPr lang="hr-HR" sz="2200" dirty="0" err="1"/>
              <a:t>Beneluxa</a:t>
            </a:r>
            <a:endParaRPr lang="hr-H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integracija je proširena na sve gospodarske grane potpisivanjem Rimskih ugovora</a:t>
            </a:r>
          </a:p>
          <a:p>
            <a:r>
              <a:rPr lang="hr-HR" sz="2200" dirty="0">
                <a:highlight>
                  <a:srgbClr val="C0C0C0"/>
                </a:highlight>
              </a:rPr>
              <a:t>Zadatak. Otvori udžbenik na 88. stranici i pročitaj koji su ciljevi ove organizacije</a:t>
            </a:r>
          </a:p>
          <a:p>
            <a:r>
              <a:rPr lang="hr-HR" sz="2200" dirty="0"/>
              <a:t>- Zapiši ih u bilježnicu!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sjedište je u Bruxellesu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istodobno je stvorena i Europska zajednica za atomsku energiju (EUROATOM)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od 1967.g. za ove tri zajednice koristi se naziv Europska zajednica (EZ)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C22A4494-0C4F-4181-A839-5EAC9DB18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t="7521" b="4476"/>
          <a:stretch/>
        </p:blipFill>
        <p:spPr>
          <a:xfrm>
            <a:off x="6340929" y="2177374"/>
            <a:ext cx="5676900" cy="435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43A060C8-FE05-4992-A826-F13A8FF3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07787"/>
            <a:ext cx="3932237" cy="1070043"/>
          </a:xfrm>
        </p:spPr>
        <p:txBody>
          <a:bodyPr>
            <a:normAutofit/>
          </a:bodyPr>
          <a:lstStyle/>
          <a:p>
            <a:r>
              <a:rPr lang="hr-HR" sz="2200" u="sng" dirty="0">
                <a:latin typeface="+mn-lt"/>
              </a:rPr>
              <a:t>Europska unija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16546"/>
            <a:ext cx="7302726" cy="374190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članice Europske zajednice su 1992. godine potpisale   </a:t>
            </a:r>
            <a:r>
              <a:rPr lang="hr-HR" sz="2200" i="1" dirty="0"/>
              <a:t>Ugovor o stvaranju Europske unije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ugovor je potpisan u gradu na jugoistoku Nizozemske, Maastrichtu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predviđeno je uvođenje zajedničkog novca, političko zajedništvo, zajednička sigurnost i obrana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od 2013. do 2020. imala je 28 članica</a:t>
            </a:r>
          </a:p>
          <a:p>
            <a:r>
              <a:rPr lang="hr-HR" sz="2200" b="1" dirty="0"/>
              <a:t>BREXIT</a:t>
            </a:r>
            <a:r>
              <a:rPr lang="hr-HR" sz="2200" dirty="0"/>
              <a:t>- 31.1.2020- izlazak Ujedinjenog Kraljevstva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danas 27 članica</a:t>
            </a:r>
          </a:p>
          <a:p>
            <a:r>
              <a:rPr lang="hr-HR" sz="2200" b="1" dirty="0"/>
              <a:t>EURO</a:t>
            </a:r>
            <a:r>
              <a:rPr lang="hr-HR" sz="2200" dirty="0"/>
              <a:t>-</a:t>
            </a:r>
            <a:r>
              <a:rPr lang="hr-HR" sz="2200" b="1" dirty="0"/>
              <a:t> </a:t>
            </a:r>
            <a:r>
              <a:rPr lang="hr-HR" sz="2200" dirty="0"/>
              <a:t>zajednička valuta (19 država)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njime upravlja Europska središnja banka sa sjedištem u Frankfurtu na Majni </a:t>
            </a:r>
          </a:p>
        </p:txBody>
      </p:sp>
      <p:pic>
        <p:nvPicPr>
          <p:cNvPr id="3074" name="Picture 2" descr="Brexit, United Kingdom, Eu, Exit, Outlet">
            <a:extLst>
              <a:ext uri="{FF2B5EF4-FFF2-40B4-BE49-F238E27FC236}">
                <a16:creationId xmlns:a16="http://schemas.microsoft.com/office/drawing/2014/main" id="{EDDB3DF6-90D5-4B8A-B3EF-AE803F9AF6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966" y="1362422"/>
            <a:ext cx="3721433" cy="2625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Euro, Money, Currency, The European">
            <a:extLst>
              <a:ext uri="{FF2B5EF4-FFF2-40B4-BE49-F238E27FC236}">
                <a16:creationId xmlns:a16="http://schemas.microsoft.com/office/drawing/2014/main" id="{B147E594-23C7-4BE9-AEF5-A51612A89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966" y="4222782"/>
            <a:ext cx="3721433" cy="2485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2BE63E41-C7EA-46D9-AD85-C6F064E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1536344"/>
            <a:ext cx="3932237" cy="580168"/>
          </a:xfrm>
        </p:spPr>
        <p:txBody>
          <a:bodyPr>
            <a:normAutofit/>
          </a:bodyPr>
          <a:lstStyle/>
          <a:p>
            <a:r>
              <a:rPr lang="hr-HR" sz="2200" u="sng" dirty="0">
                <a:latin typeface="+mn-lt"/>
              </a:rPr>
              <a:t>Širenje članstva</a:t>
            </a:r>
          </a:p>
        </p:txBody>
      </p:sp>
      <p:pic>
        <p:nvPicPr>
          <p:cNvPr id="6" name="Rezervirano mjesto sadržaja 5" descr="Slika na kojoj se prikazuje karta&#10;&#10;Opis je automatski generiran">
            <a:extLst>
              <a:ext uri="{FF2B5EF4-FFF2-40B4-BE49-F238E27FC236}">
                <a16:creationId xmlns:a16="http://schemas.microsoft.com/office/drawing/2014/main" id="{59E0A89A-6F8C-4A44-B261-B7675DE84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9657" y="1329515"/>
            <a:ext cx="5480078" cy="5381495"/>
          </a:xfrm>
        </p:spPr>
      </p:pic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6833C-4097-45A2-99B3-454697D1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5" y="2233029"/>
            <a:ext cx="5125586" cy="427662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od potpisivanja Rimskih ugovora do danas bilo je 7 proširenja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Kada je pristupila Hrvatska?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Prema planovima širenja u budućnosti bi trebale pristupiti Albanija, Crna Gora, Sjeverna Makedonija, Srbija i Turska</a:t>
            </a:r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49B4E459-5CE2-457C-8525-DE2F91524E80}"/>
              </a:ext>
            </a:extLst>
          </p:cNvPr>
          <p:cNvSpPr/>
          <p:nvPr/>
        </p:nvSpPr>
        <p:spPr>
          <a:xfrm>
            <a:off x="1719944" y="2988858"/>
            <a:ext cx="3450770" cy="1572256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200" b="1" dirty="0">
                <a:solidFill>
                  <a:schemeClr val="accent1">
                    <a:lumMod val="75000"/>
                  </a:schemeClr>
                </a:solidFill>
              </a:rPr>
              <a:t>Promotri kartu.</a:t>
            </a:r>
          </a:p>
          <a:p>
            <a:pPr algn="ctr"/>
            <a:r>
              <a:rPr lang="hr-HR" sz="2200" b="1" dirty="0">
                <a:solidFill>
                  <a:schemeClr val="accent1">
                    <a:lumMod val="75000"/>
                  </a:schemeClr>
                </a:solidFill>
              </a:rPr>
              <a:t> Kada je bilo najveće proširenje i koje su zemlje  tada pristupile Uniji?</a:t>
            </a:r>
          </a:p>
        </p:txBody>
      </p:sp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25" y="1391055"/>
            <a:ext cx="9447212" cy="1031132"/>
          </a:xfrm>
        </p:spPr>
        <p:txBody>
          <a:bodyPr>
            <a:noAutofit/>
          </a:bodyPr>
          <a:lstStyle/>
          <a:p>
            <a:r>
              <a:rPr lang="hr-HR" sz="4000" dirty="0">
                <a:latin typeface="+mn-lt"/>
              </a:rPr>
              <a:t>Značenje Europske unije u Europi i svijetu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4416" y="2284378"/>
            <a:ext cx="5397727" cy="38489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obuhvaća oko 4.2 milijuna km² (oko 42%) Europe i oko 445 milijuna stanovnika (oko 62%)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ostvaruje ¾ vrijednosti proizvodnje svih dobara i usluga Europe te oko 16% svjetske proizvodnje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u="sng" dirty="0"/>
              <a:t>ostvaren je cilj</a:t>
            </a:r>
            <a:r>
              <a:rPr lang="hr-HR" sz="2200" dirty="0"/>
              <a:t>- konkuriranje velikim gospodarstvima u svijetu (SAD i Japan)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4098" name="Picture 2" descr="European Union, Flags, Stars, Eu">
            <a:extLst>
              <a:ext uri="{FF2B5EF4-FFF2-40B4-BE49-F238E27FC236}">
                <a16:creationId xmlns:a16="http://schemas.microsoft.com/office/drawing/2014/main" id="{F2263E4A-9910-4AC6-A1DB-A2069449D7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" y="2376096"/>
            <a:ext cx="6011509" cy="37571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4323</TotalTime>
  <Words>686</Words>
  <Application>Microsoft Office PowerPoint</Application>
  <PresentationFormat>Široki zaslon</PresentationFormat>
  <Paragraphs>96</Paragraphs>
  <Slides>18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Calibri Light</vt:lpstr>
      <vt:lpstr>Arial</vt:lpstr>
      <vt:lpstr>Calibri</vt:lpstr>
      <vt:lpstr>Wingdings</vt:lpstr>
      <vt:lpstr>Office Theme</vt:lpstr>
      <vt:lpstr>Europska unija i njezina uloga u svijetu</vt:lpstr>
      <vt:lpstr>Nakon današnjeg sata moći ćete…</vt:lpstr>
      <vt:lpstr>Prisjetimo se…</vt:lpstr>
      <vt:lpstr>Nastanak Europske unije</vt:lpstr>
      <vt:lpstr>  </vt:lpstr>
      <vt:lpstr>Europska ekonomska zajednica (1957.g.) </vt:lpstr>
      <vt:lpstr>Europska unija</vt:lpstr>
      <vt:lpstr>Širenje članstva</vt:lpstr>
      <vt:lpstr>Značenje Europske unije u Europi i svijetu</vt:lpstr>
      <vt:lpstr>PowerPoint prezentacija</vt:lpstr>
      <vt:lpstr>Upravljanje Europskom unijom</vt:lpstr>
      <vt:lpstr>Europski parlament - ima sjedišta u Strasbourgu, Bruxellesu i Luxembourgu - sastoji se od 705 zastupnika izabranih na općim izborima - biraju se na 5 godina - Parlament donosi zakone, nadzire institucije EU i odlučuje o proračunu</vt:lpstr>
      <vt:lpstr>Europska komisija</vt:lpstr>
      <vt:lpstr>Sud Europske unije</vt:lpstr>
      <vt:lpstr>Europsko vijeće</vt:lpstr>
      <vt:lpstr>Utjecaj institucija i glavnih politika EU-a na pojedinca i države</vt:lpstr>
      <vt:lpstr>Ponavljanje</vt:lpstr>
      <vt:lpstr>Izradio: Damir Vinković, prof.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74</cp:revision>
  <dcterms:created xsi:type="dcterms:W3CDTF">2021-01-04T08:54:24Z</dcterms:created>
  <dcterms:modified xsi:type="dcterms:W3CDTF">2021-07-24T18:40:37Z</dcterms:modified>
</cp:coreProperties>
</file>